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9" r:id="rId3"/>
    <p:sldMasterId id="2147483692" r:id="rId4"/>
  </p:sldMasterIdLst>
  <p:notesMasterIdLst>
    <p:notesMasterId r:id="rId21"/>
  </p:notesMasterIdLst>
  <p:sldIdLst>
    <p:sldId id="2643" r:id="rId5"/>
    <p:sldId id="288" r:id="rId6"/>
    <p:sldId id="270" r:id="rId7"/>
    <p:sldId id="296" r:id="rId8"/>
    <p:sldId id="2644" r:id="rId9"/>
    <p:sldId id="2645" r:id="rId10"/>
    <p:sldId id="2633" r:id="rId11"/>
    <p:sldId id="300" r:id="rId12"/>
    <p:sldId id="2648" r:id="rId13"/>
    <p:sldId id="2649" r:id="rId14"/>
    <p:sldId id="311" r:id="rId15"/>
    <p:sldId id="2651" r:id="rId16"/>
    <p:sldId id="2652" r:id="rId17"/>
    <p:sldId id="2654" r:id="rId18"/>
    <p:sldId id="2642" r:id="rId19"/>
    <p:sldId id="287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FF"/>
    <a:srgbClr val="FFFF00"/>
    <a:srgbClr val="FFFFCC"/>
    <a:srgbClr val="FFCCFF"/>
    <a:srgbClr val="FF9999"/>
    <a:srgbClr val="FF99CC"/>
    <a:srgbClr val="FFFF99"/>
    <a:srgbClr val="FFFF66"/>
    <a:srgbClr val="FF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2D43A-E69D-4B9E-8B10-14143DCE3153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4195B-CD9F-49A7-8E0B-3571845627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41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F6319A-4C02-4F1B-813A-4D384844E97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38596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F6319A-4C02-4F1B-813A-4D384844E97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38596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2022/1/12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2022/1/12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2022/1/12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2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2022/1/12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2022/1/12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2022/1/12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2022/1/12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2022/1/12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2022/1/12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2022/1/12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2022/1/12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6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26"/>
            <a:ext cx="12192000" cy="685735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362675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62675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73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6" y="619997"/>
            <a:ext cx="1703164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ea"/>
                <a:sym typeface="+mn-lt"/>
              </a:rPr>
              <a:t>Annual work summary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62C1E6-100B-44D2-A1C7-A34E3BD9A12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2022/1/12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4A6F88-39AC-442E-B372-2FEBDC340D1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12EC23D-4DE0-4692-9927-E82AA999B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A3C83EE5-A00A-40D1-A7F8-9AB762A1D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C4CF0C-7EF6-42E1-B4F5-62652755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3437ED5-D2E0-43DC-A8CE-09663E10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0F4599-FFD5-43D0-8E17-7EFBE323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82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62900F-DA8A-49E3-A6D4-DE581A5E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4AD2F1A-81FE-4089-84EB-885E68AF2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D4858F9-01DA-4718-867A-D4D36018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32982-C79D-477B-8484-8AE3CA03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4F5BA74-9D89-4EF5-AA7D-0748852E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39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7F1D28A-A480-4D98-BD94-29FD542E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A9ABA5A-BC9F-41A9-B83F-DCC519D59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D1B000E-28C4-4712-B977-12506C78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AFE9B32-A7F3-4CEA-8651-429BD1DB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D567E53-EB99-4FF1-9602-D9F1F097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16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9130725-B7ED-491E-9651-6B905513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79449CB-8DC5-4E24-A4CD-0ADA745B0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B6399AB-48E5-43B4-8726-6E08A804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CF758DB-3BFC-46A6-A00B-477A13F0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7C64E43-DAC0-4F74-B43E-4DF3E779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6F02487-2C70-4639-B9FB-EF127A78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69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FB0E310-ABD1-40C9-841D-3ECE6E59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AD87B62-C4CF-433D-AF49-11BD2D6B5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AF15107-AE66-4BAD-A54A-3379B6B52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A3B7902-C271-41FE-8F9A-1CB179C17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AB8A178-FC73-49A8-99C4-0DB81E945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4274C5A-E6F1-4CFB-99DF-6E238A9E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F438C-640C-41FD-982F-F84B4058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1A303F8-949C-4967-8B0A-2EE56A81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08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83F9B2F-3191-4C84-8B8C-81C1828A9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BAB5F9B-8923-4DBD-B695-186ECAC5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F8A9986-C185-4A12-9B24-A5DCBCAA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9EFD46F-3BE0-465C-BF29-06F0D4DC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75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27FBEE5-6409-48D2-8E06-759983A7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436DF2-ADB3-43C7-83B4-3E2815C7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20849C-2B6E-429F-BDC6-3AB855FD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16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F61FDE7-467B-4EAE-B534-E4443303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8F70D80-441B-4262-B781-317ECE9B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24461D1-C4BF-4297-8282-209B602F2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5321DC-0159-4ED6-A802-7A788B88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0B05F2A-BFE8-4C38-A6D0-455E965C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EDB2E50-1F54-4BD4-A9EA-2A44616C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96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809476-058F-483D-90DC-80254B6B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EA1605C-F553-424E-B57B-E54C7A959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B21965D-7FF3-48B4-9A11-A60103CF6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748E340-DC57-4314-9612-CF3E7E8A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11C6DB4-9498-4814-BAD4-1784F4ED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6F28772-FE99-4FA4-8E10-99E35388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12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9035AF-5DE1-4E65-983C-12293F3F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A014F80-69A8-489F-94FB-FA1073C19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F78CC64-BBDC-4855-962B-06DC35C5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4F15738-DA15-44AB-94EE-EABC2DB5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7140833-4539-4309-99CE-A503BA4D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1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2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462FF5-CBE6-4355-ADC9-932DA8D0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69F0B7B-777E-4733-B1A4-4BAABEB3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9004E1A-CEBC-4292-AC26-4CDF7AECC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2E61D19-DEA2-440F-8384-84EF7173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="" xmlns:a16="http://schemas.microsoft.com/office/drawing/2014/main" id="{8451C2EC-5ACC-48AD-8B76-F479579DAA9F}"/>
              </a:ext>
            </a:extLst>
          </p:cNvPr>
          <p:cNvSpPr>
            <a:spLocks noGrp="1"/>
          </p:cNvSpPr>
          <p:nvPr userDrawn="1"/>
        </p:nvSpPr>
        <p:spPr>
          <a:xfrm>
            <a:off x="2056974" y="2601119"/>
            <a:ext cx="8078055" cy="1655762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FF0000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dirty="0">
                <a:solidFill>
                  <a:srgbClr val="FF0000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dirty="0">
                <a:solidFill>
                  <a:srgbClr val="FF0000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endParaRPr lang="zh-CN" altLang="en-US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99385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43B0850-CCE9-480A-A27C-AD29BE689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340D747-34DD-4F4F-8818-AC30CE830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1274DE8-9ED4-4A51-9340-649777B1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CBEED25-188B-4375-A71E-E955500F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4FA10ED-9733-4E81-8C24-8D483129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218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899247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83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375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2022/1/12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DE72C6E-70C6-4CCF-9507-77F7CFE1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B60C487-C060-4723-9087-D85740F44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6906EAD-2461-4B99-A538-6D20493E0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E8E4-E48A-4505-81F4-0079BB11132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124004A-9EBD-4147-90D2-E795E30F8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AD96D49-9DB6-47E8-BC5A-37E85C541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1A6A1-992E-4CAA-86FA-E61734BE4BB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9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06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8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2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emf"/><Relationship Id="rId11" Type="http://schemas.openxmlformats.org/officeDocument/2006/relationships/image" Target="../media/image15.png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8.gif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openxmlformats.org/officeDocument/2006/relationships/image" Target="../media/image36.png"/><Relationship Id="rId4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3" y="249671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17" y="1333833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0395" y="5803488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20" y="189145"/>
            <a:ext cx="9968615" cy="6244253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948687" y="4556342"/>
            <a:ext cx="1472713" cy="187705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2F63E58-EF3D-4993-B6F2-42542131AA62}"/>
              </a:ext>
            </a:extLst>
          </p:cNvPr>
          <p:cNvSpPr/>
          <p:nvPr/>
        </p:nvSpPr>
        <p:spPr>
          <a:xfrm>
            <a:off x="1708146" y="3333597"/>
            <a:ext cx="9356406" cy="25436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99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99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99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000" b="1" smtClean="0">
                <a:solidFill>
                  <a:srgbClr val="99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:VẬN DỤNG</a:t>
            </a:r>
            <a:endParaRPr lang="en-US" sz="4800" b="1" dirty="0">
              <a:solidFill>
                <a:srgbClr val="99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961E1BF-5A87-4EF8-BE79-3F0DF25AEB84}"/>
              </a:ext>
            </a:extLst>
          </p:cNvPr>
          <p:cNvSpPr/>
          <p:nvPr/>
        </p:nvSpPr>
        <p:spPr>
          <a:xfrm>
            <a:off x="2340507" y="1058381"/>
            <a:ext cx="8233356" cy="33787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Gò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Vấp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 nào cũng quý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Người nặn tò he</a:t>
            </a:r>
            <a:endParaRPr lang="en-US" sz="32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1145" y="2316285"/>
            <a:ext cx="6146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33699" y="2518724"/>
            <a:ext cx="577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图片 14">
            <a:extLst>
              <a:ext uri="{FF2B5EF4-FFF2-40B4-BE49-F238E27FC236}">
                <a16:creationId xmlns=""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2" y="385070"/>
            <a:ext cx="964941" cy="64790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386" y="3188632"/>
            <a:ext cx="12515162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2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6">
            <a:extLst>
              <a:ext uri="{FF2B5EF4-FFF2-40B4-BE49-F238E27FC236}">
                <a16:creationId xmlns=""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71" y="239915"/>
            <a:ext cx="1723430" cy="938219"/>
          </a:xfrm>
          <a:prstGeom prst="rect">
            <a:avLst/>
          </a:prstGeom>
        </p:spPr>
      </p:pic>
      <p:pic>
        <p:nvPicPr>
          <p:cNvPr id="4098" name="Picture 2" descr="C:\Users\nguye\Desktop\hình động\[hanhtrangso.nxbgd.vn] Thầy giáo giảng bài_HT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" y="14514"/>
            <a:ext cx="1211982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794051" y="329891"/>
            <a:ext cx="4188805" cy="1084898"/>
          </a:xfrm>
          <a:prstGeom prst="rect">
            <a:avLst/>
          </a:prstGeom>
          <a:noFill/>
        </p:spPr>
        <p:txBody>
          <a:bodyPr wrap="square" lIns="68562" tIns="34283" rIns="68562" bIns="342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17017">
              <a:defRPr/>
            </a:pPr>
            <a:r>
              <a:rPr lang="en-US" sz="6600" b="1" dirty="0" err="1" smtClean="0">
                <a:ln/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Giáo</a:t>
            </a:r>
            <a:r>
              <a:rPr lang="en-US" sz="6600" b="1" dirty="0" smtClean="0">
                <a:ln/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 </a:t>
            </a:r>
            <a:r>
              <a:rPr lang="en-US" sz="6600" b="1" dirty="0" err="1" smtClean="0">
                <a:ln/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viên</a:t>
            </a:r>
            <a:endParaRPr lang="en-US" sz="7200" b="1" dirty="0">
              <a:ln/>
              <a:solidFill>
                <a:srgbClr val="FF0000"/>
              </a:solidFill>
              <a:latin typeface="HP001" pitchFamily="34" charset="-93"/>
              <a:ea typeface="HP001" pitchFamily="34" charset="-93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0175" y="306478"/>
            <a:ext cx="617774" cy="6018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smtClean="0">
                <a:solidFill>
                  <a:schemeClr val="tx1"/>
                </a:solidFill>
              </a:rPr>
              <a:t>2</a:t>
            </a:r>
            <a:endParaRPr lang="en-US" sz="4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guye\Desktop\hình động\[hanhtrangso.nxbgd.vn] Khám phá 2_ GIF - 7_HT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138319"/>
            <a:ext cx="11698514" cy="661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47770" y="1569400"/>
            <a:ext cx="4200474" cy="10848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92D050"/>
            </a:solidFill>
            <a:prstDash val="sysDot"/>
          </a:ln>
        </p:spPr>
        <p:txBody>
          <a:bodyPr wrap="none" lIns="68562" tIns="34283" rIns="68562" bIns="342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17017">
              <a:defRPr/>
            </a:pPr>
            <a:r>
              <a:rPr lang="en-US" sz="6600" b="1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itchFamily="34" charset="-93"/>
                <a:ea typeface="HP001" pitchFamily="34" charset="-93"/>
              </a:rPr>
              <a:t>Bán</a:t>
            </a:r>
            <a:r>
              <a:rPr lang="en-US" sz="66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itchFamily="34" charset="-93"/>
                <a:ea typeface="HP001" pitchFamily="34" charset="-93"/>
              </a:rPr>
              <a:t> </a:t>
            </a:r>
            <a:r>
              <a:rPr lang="en-US" sz="6600" b="1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itchFamily="34" charset="-93"/>
                <a:ea typeface="HP001" pitchFamily="34" charset="-93"/>
              </a:rPr>
              <a:t>hàng</a:t>
            </a:r>
            <a:endParaRPr lang="en-US" sz="72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pitchFamily="34" charset="-93"/>
              <a:ea typeface="HP001" pitchFamily="34" charset="-93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0175" y="306478"/>
            <a:ext cx="617774" cy="6018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smtClean="0">
                <a:solidFill>
                  <a:schemeClr val="tx1"/>
                </a:solidFill>
              </a:rPr>
              <a:t>3</a:t>
            </a:r>
            <a:endParaRPr lang="en-US" sz="4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2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guye\Desktop\hình động\[hanhtrangso.nxbgd.vn] Khám phá 2_ GIF - 4_HT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59658"/>
            <a:ext cx="11742057" cy="654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81138" y="834234"/>
            <a:ext cx="5074176" cy="1084898"/>
          </a:xfrm>
          <a:prstGeom prst="rect">
            <a:avLst/>
          </a:prstGeom>
          <a:solidFill>
            <a:srgbClr val="FFFF00"/>
          </a:solidFill>
        </p:spPr>
        <p:txBody>
          <a:bodyPr wrap="square" lIns="68562" tIns="34283" rIns="68562" bIns="342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17017">
              <a:defRPr/>
            </a:pPr>
            <a:r>
              <a:rPr lang="en-US" sz="6600" b="1" dirty="0" err="1" smtClean="0">
                <a:ln/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Công</a:t>
            </a:r>
            <a:r>
              <a:rPr lang="en-US" sz="6600" b="1" dirty="0" smtClean="0">
                <a:ln/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 </a:t>
            </a:r>
            <a:r>
              <a:rPr lang="en-US" sz="6600" b="1" dirty="0" err="1" smtClean="0">
                <a:ln/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nhân</a:t>
            </a:r>
            <a:endParaRPr lang="en-US" sz="7200" b="1" dirty="0">
              <a:ln/>
              <a:solidFill>
                <a:srgbClr val="FF0000"/>
              </a:solidFill>
              <a:latin typeface="HP001" pitchFamily="34" charset="-93"/>
              <a:ea typeface="HP001" pitchFamily="34" charset="-93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0175" y="159658"/>
            <a:ext cx="849996" cy="748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smtClean="0">
                <a:solidFill>
                  <a:schemeClr val="tx1"/>
                </a:solidFill>
              </a:rPr>
              <a:t>4</a:t>
            </a:r>
            <a:endParaRPr lang="en-US" sz="4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guye\Desktop\hình động\[hanhtrangso.nxbgd.vn] Bác sĩ kiểm tra mắt_HT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6" y="174171"/>
            <a:ext cx="11814629" cy="651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3995" y="774940"/>
            <a:ext cx="2389079" cy="1084898"/>
          </a:xfrm>
          <a:prstGeom prst="rect">
            <a:avLst/>
          </a:prstGeom>
          <a:noFill/>
        </p:spPr>
        <p:txBody>
          <a:bodyPr wrap="none" lIns="68562" tIns="34283" rIns="68562" bIns="342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17017">
              <a:defRPr/>
            </a:pPr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Bác</a:t>
            </a:r>
            <a:r>
              <a:rPr lang="en-US" sz="66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sĩ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0175" y="159658"/>
            <a:ext cx="849996" cy="748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smtClean="0">
                <a:solidFill>
                  <a:schemeClr val="tx1"/>
                </a:solidFill>
              </a:rPr>
              <a:t>5</a:t>
            </a:r>
            <a:endParaRPr lang="en-US" sz="4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6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nguye\Desktop\hình động\[hanhtrangso.nxbgd.vn] Hoạt động Sáng tạo_ GIF - 9_HT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6" y="101599"/>
            <a:ext cx="4000382" cy="3207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guye\Desktop\hình động\[hanhtrangso.nxbgd.vn] Thầy giáo giảng bài_HT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356" y="101599"/>
            <a:ext cx="3552211" cy="3374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guye\Desktop\hình động\[hanhtrangso.nxbgd.vn] Khám phá 2_ GIF - 7_HT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6" y="3577689"/>
            <a:ext cx="3599543" cy="309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guye\Desktop\hình động\[hanhtrangso.nxbgd.vn] Khám phá 2_ GIF - 4_HT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843" y="3654512"/>
            <a:ext cx="3754725" cy="305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guye\Desktop\hình động\[hanhtrangso.nxbgd.vn] Bác sĩ kiểm tra mắt_HTS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67" y="246743"/>
            <a:ext cx="4247667" cy="645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5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7" y="-63191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554" y="3819064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478DA8-7A29-452C-A0AA-DFE9E85B5B27}"/>
              </a:ext>
            </a:extLst>
          </p:cNvPr>
          <p:cNvSpPr txBox="1"/>
          <p:nvPr/>
        </p:nvSpPr>
        <p:spPr>
          <a:xfrm>
            <a:off x="2902857" y="1771431"/>
            <a:ext cx="6633029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tiếp nối</a:t>
            </a:r>
          </a:p>
          <a:p>
            <a:pPr marL="571500" indent="-571500" algn="just">
              <a:buFontTx/>
              <a:buChar char="-"/>
            </a:pPr>
            <a:r>
              <a:rPr lang="en-US" sz="3800" b="1">
                <a:latin typeface="Times New Roman" pitchFamily="18" charset="0"/>
                <a:cs typeface="Times New Roman" pitchFamily="18" charset="0"/>
              </a:rPr>
              <a:t>Tìm đọc thêm các bài về </a:t>
            </a:r>
            <a:r>
              <a:rPr lang="en-US" sz="3800" b="1" smtClean="0">
                <a:latin typeface="Times New Roman" pitchFamily="18" charset="0"/>
                <a:cs typeface="Times New Roman" pitchFamily="18" charset="0"/>
              </a:rPr>
              <a:t>nghề nghiệp và 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800" b="1" smtClean="0">
                <a:latin typeface="Times New Roman" pitchFamily="18" charset="0"/>
                <a:cs typeface="Times New Roman" pitchFamily="18" charset="0"/>
              </a:rPr>
              <a:t>sẻ.</a:t>
            </a:r>
            <a:endParaRPr lang="en-US" sz="3800" b="1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GB" sz="3800" b="1" smtClean="0">
                <a:latin typeface="Times New Roman" pitchFamily="18" charset="0"/>
                <a:cs typeface="Times New Roman" pitchFamily="18" charset="0"/>
              </a:rPr>
              <a:t>Đọc trước bài: </a:t>
            </a:r>
            <a:r>
              <a:rPr lang="en-GB" sz="3800" b="1" i="1" smtClean="0">
                <a:latin typeface="Times New Roman" pitchFamily="18" charset="0"/>
                <a:cs typeface="Times New Roman" pitchFamily="18" charset="0"/>
              </a:rPr>
              <a:t>Những người giữ lửa trên biển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smtClean="0">
                <a:latin typeface="Times New Roman" pitchFamily="18" charset="0"/>
                <a:cs typeface="Times New Roman" pitchFamily="18" charset="0"/>
              </a:rPr>
              <a:t>trang 146.</a:t>
            </a:r>
            <a:endParaRPr lang="en-US" sz="38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7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2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73" y="468172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655" y="1517654"/>
            <a:ext cx="5087620" cy="4312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42" y="1979930"/>
            <a:ext cx="8284566" cy="2973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5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790" y="197621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E62ECA-9AB4-4B4F-837A-804A73F11A2D}"/>
              </a:ext>
            </a:extLst>
          </p:cNvPr>
          <p:cNvSpPr txBox="1"/>
          <p:nvPr/>
        </p:nvSpPr>
        <p:spPr>
          <a:xfrm>
            <a:off x="7795265" y="1646263"/>
            <a:ext cx="299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</a:rPr>
              <a:t>Trang </a:t>
            </a:r>
            <a:r>
              <a:rPr lang="en-US" sz="6000" smtClean="0">
                <a:solidFill>
                  <a:srgbClr val="FF0000"/>
                </a:solidFill>
              </a:rPr>
              <a:t>145</a:t>
            </a:r>
            <a:endParaRPr lang="en-US" sz="600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3"/>
          <a:stretch/>
        </p:blipFill>
        <p:spPr bwMode="auto">
          <a:xfrm>
            <a:off x="-1978" y="3047010"/>
            <a:ext cx="12295578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Sách giáo khoa Tiếng việt 2 tập 1 Chân trời sáng tạo">
            <a:extLst>
              <a:ext uri="{FF2B5EF4-FFF2-40B4-BE49-F238E27FC236}">
                <a16:creationId xmlns:a16="http://schemas.microsoft.com/office/drawing/2014/main" xmlns="" id="{4FF76422-B14B-44C8-8D7D-FD1FB4AD9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0676"/>
            <a:ext cx="4397692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1828857"/>
            <a:ext cx="12306891" cy="4870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6" y="-9191"/>
            <a:ext cx="3180255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894" y="823792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563" y="104420"/>
            <a:ext cx="3127404" cy="14557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8" y="5046872"/>
            <a:ext cx="2728734" cy="18111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051F5BB-8EF3-45BD-BCD3-5DC5C7FD39C6}"/>
              </a:ext>
            </a:extLst>
          </p:cNvPr>
          <p:cNvSpPr txBox="1"/>
          <p:nvPr/>
        </p:nvSpPr>
        <p:spPr>
          <a:xfrm>
            <a:off x="1339946" y="2010889"/>
            <a:ext cx="10603851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  <a:p>
            <a:pPr>
              <a:lnSpc>
                <a:spcPct val="150000"/>
              </a:lnSpc>
            </a:pPr>
            <a:r>
              <a:rPr lang="en-US" sz="45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Đọc một bài đọc về </a:t>
            </a:r>
            <a:r>
              <a:rPr lang="en-US" sz="45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 nghiệp</a:t>
            </a:r>
            <a:endParaRPr lang="en-US" sz="45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5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Trò chơi </a:t>
            </a:r>
            <a:r>
              <a:rPr lang="en-US" sz="45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Đoán nghề nghiệp qua hoạt động</a:t>
            </a:r>
            <a:endParaRPr lang="en-US" sz="45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0622F0A-83B8-49D2-84A6-E7649D6E68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8" y="3298949"/>
            <a:ext cx="741982" cy="741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622F0A-83B8-49D2-84A6-E7649D6E68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75" y="4313529"/>
            <a:ext cx="741982" cy="741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032"/>
            <a:ext cx="12192000" cy="6857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781C96-16F6-4DFE-954F-2D1278FD12FE}"/>
              </a:ext>
            </a:extLst>
          </p:cNvPr>
          <p:cNvSpPr txBox="1"/>
          <p:nvPr/>
        </p:nvSpPr>
        <p:spPr>
          <a:xfrm>
            <a:off x="4255446" y="2685198"/>
            <a:ext cx="7147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6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bài đọc về </a:t>
            </a:r>
            <a:r>
              <a:rPr lang="en-US" sz="6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 nghiệp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217" y="-60762"/>
            <a:ext cx="1846791" cy="184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=""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70" y="1445120"/>
            <a:ext cx="964941" cy="647906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74" y="226264"/>
            <a:ext cx="1353327" cy="908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76" y="37229"/>
            <a:ext cx="10044303" cy="6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5-Point Star 12"/>
          <p:cNvSpPr/>
          <p:nvPr/>
        </p:nvSpPr>
        <p:spPr>
          <a:xfrm rot="21093252">
            <a:off x="6480642" y="2963731"/>
            <a:ext cx="3622051" cy="3442165"/>
          </a:xfrm>
          <a:prstGeom prst="star5">
            <a:avLst/>
          </a:prstGeom>
          <a:gradFill flip="none" rotWithShape="1">
            <a:gsLst>
              <a:gs pos="0">
                <a:srgbClr val="FFFF66">
                  <a:shade val="30000"/>
                  <a:satMod val="115000"/>
                </a:srgbClr>
              </a:gs>
              <a:gs pos="50000">
                <a:srgbClr val="FFFF66">
                  <a:shade val="67500"/>
                  <a:satMod val="115000"/>
                </a:srgbClr>
              </a:gs>
              <a:gs pos="100000">
                <a:srgbClr val="FF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28873" y="4271210"/>
            <a:ext cx="25517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smtClean="0">
                <a:latin typeface="Calibri" panose="020F0502020204030204" pitchFamily="34" charset="0"/>
                <a:cs typeface="Calibri" panose="020F0502020204030204" pitchFamily="34" charset="0"/>
              </a:rPr>
              <a:t>Thông tin     em thích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5-Point Star 19"/>
          <p:cNvSpPr/>
          <p:nvPr/>
        </p:nvSpPr>
        <p:spPr>
          <a:xfrm rot="20854410">
            <a:off x="395479" y="331173"/>
            <a:ext cx="2591372" cy="2399289"/>
          </a:xfrm>
          <a:prstGeom prst="star5">
            <a:avLst/>
          </a:prstGeom>
          <a:gradFill flip="none" rotWithShape="1">
            <a:gsLst>
              <a:gs pos="0">
                <a:srgbClr val="FFFF66">
                  <a:shade val="30000"/>
                  <a:satMod val="115000"/>
                </a:srgbClr>
              </a:gs>
              <a:gs pos="50000">
                <a:srgbClr val="FFFF66">
                  <a:shade val="67500"/>
                  <a:satMod val="115000"/>
                </a:srgbClr>
              </a:gs>
              <a:gs pos="100000">
                <a:srgbClr val="FF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6412" y="1344069"/>
            <a:ext cx="243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5-Point Star 22"/>
          <p:cNvSpPr/>
          <p:nvPr/>
        </p:nvSpPr>
        <p:spPr>
          <a:xfrm rot="20854410">
            <a:off x="2573461" y="4128038"/>
            <a:ext cx="2906081" cy="2672314"/>
          </a:xfrm>
          <a:prstGeom prst="star5">
            <a:avLst/>
          </a:prstGeom>
          <a:gradFill flip="none" rotWithShape="1">
            <a:gsLst>
              <a:gs pos="0">
                <a:srgbClr val="FFFF66">
                  <a:shade val="30000"/>
                  <a:satMod val="115000"/>
                </a:srgbClr>
              </a:gs>
              <a:gs pos="50000">
                <a:srgbClr val="FFFF66">
                  <a:shade val="67500"/>
                  <a:satMod val="115000"/>
                </a:srgbClr>
              </a:gs>
              <a:gs pos="100000">
                <a:srgbClr val="FF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808119" y="5086373"/>
            <a:ext cx="2477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smtClean="0">
                <a:latin typeface="Calibri" panose="020F0502020204030204" pitchFamily="34" charset="0"/>
                <a:cs typeface="Calibri" panose="020F0502020204030204" pitchFamily="34" charset="0"/>
              </a:rPr>
              <a:t>Câu văn</a:t>
            </a:r>
          </a:p>
          <a:p>
            <a:pPr algn="ctr"/>
            <a:r>
              <a:rPr lang="en-GB" sz="3600" smtClean="0">
                <a:latin typeface="Calibri" panose="020F0502020204030204" pitchFamily="34" charset="0"/>
                <a:cs typeface="Calibri" panose="020F0502020204030204" pitchFamily="34" charset="0"/>
              </a:rPr>
              <a:t>hay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44233" y="37225"/>
            <a:ext cx="69048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Chia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22E64A1-A801-408C-A63E-33EA9CFC9F75}"/>
              </a:ext>
            </a:extLst>
          </p:cNvPr>
          <p:cNvSpPr txBox="1"/>
          <p:nvPr/>
        </p:nvSpPr>
        <p:spPr>
          <a:xfrm>
            <a:off x="6592782" y="603133"/>
            <a:ext cx="5651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95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 rot="329800">
            <a:off x="5520377" y="2425092"/>
            <a:ext cx="1834012" cy="704193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20356722">
            <a:off x="6695375" y="2596161"/>
            <a:ext cx="1194316" cy="504401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1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4" grpId="0"/>
      <p:bldP spid="25" grpId="0"/>
      <p:bldP spid="26" grpId="0"/>
      <p:bldP spid="16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t="15441" r="9022" b="6791"/>
          <a:stretch/>
        </p:blipFill>
        <p:spPr bwMode="auto">
          <a:xfrm>
            <a:off x="783769" y="1995408"/>
            <a:ext cx="10363202" cy="446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041877" y="355604"/>
            <a:ext cx="63404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2E64A1-A801-408C-A63E-33EA9CFC9F75}"/>
              </a:ext>
            </a:extLst>
          </p:cNvPr>
          <p:cNvSpPr txBox="1"/>
          <p:nvPr/>
        </p:nvSpPr>
        <p:spPr>
          <a:xfrm>
            <a:off x="2844811" y="1038562"/>
            <a:ext cx="875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95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Berlin Sans FB Demi" panose="020E0802020502020306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 smtClean="0">
                <a:latin typeface="Berlin Sans FB Demi" panose="020E0802020502020306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Berlin Sans FB Demi" panose="020E0802020502020306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 smtClean="0">
                <a:latin typeface="Berlin Sans FB Demi" panose="020E0802020502020306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Berlin Sans FB Demi" panose="020E0802020502020306" pitchFamily="34" charset="0"/>
                <a:cs typeface="Calibri" panose="020F0502020204030204" pitchFamily="34" charset="0"/>
              </a:rPr>
              <a:t>truyện</a:t>
            </a:r>
            <a:r>
              <a:rPr lang="en-US" sz="3600" b="1" dirty="0" smtClean="0">
                <a:latin typeface="Berlin Sans FB Demi" panose="020E0802020502020306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Berlin Sans FB Demi" panose="020E0802020502020306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 smtClean="0">
                <a:latin typeface="Berlin Sans FB Demi" panose="020E0802020502020306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Berlin Sans FB Demi" panose="020E0802020502020306" pitchFamily="34" charset="0"/>
                <a:cs typeface="Calibri" panose="020F0502020204030204" pitchFamily="34" charset="0"/>
              </a:rPr>
              <a:t>nghề</a:t>
            </a:r>
            <a:r>
              <a:rPr lang="en-US" sz="3600" b="1" dirty="0" smtClean="0">
                <a:latin typeface="Berlin Sans FB Demi" panose="020E0802020502020306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Berlin Sans FB Demi" panose="020E0802020502020306" pitchFamily="34" charset="0"/>
                <a:cs typeface="Calibri" panose="020F0502020204030204" pitchFamily="34" charset="0"/>
              </a:rPr>
              <a:t>nghiệp</a:t>
            </a:r>
            <a:endParaRPr lang="en-US" sz="3500" b="1" dirty="0">
              <a:latin typeface="Berlin Sans FB Demi" panose="020E0802020502020306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r="30872" b="15497"/>
          <a:stretch/>
        </p:blipFill>
        <p:spPr bwMode="auto">
          <a:xfrm>
            <a:off x="464459" y="732969"/>
            <a:ext cx="1103086" cy="134952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202639" y="2210518"/>
            <a:ext cx="69048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b="1" dirty="0" err="1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Calibri" panose="020F0502020204030204" pitchFamily="34" charset="0"/>
              </a:rPr>
              <a:t>Đức</a:t>
            </a:r>
            <a:r>
              <a:rPr lang="en-GB" sz="35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Calibri" panose="020F0502020204030204" pitchFamily="34" charset="0"/>
              </a:rPr>
              <a:t> </a:t>
            </a:r>
            <a:r>
              <a:rPr lang="en-GB" sz="3500" b="1" dirty="0" err="1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Calibri" panose="020F0502020204030204" pitchFamily="34" charset="0"/>
              </a:rPr>
              <a:t>Hoài</a:t>
            </a:r>
            <a:endParaRPr lang="en-US" sz="3500" b="1" dirty="0">
              <a:solidFill>
                <a:srgbClr val="FF0000"/>
              </a:solidFill>
              <a:latin typeface="HP001" pitchFamily="34" charset="-93"/>
              <a:ea typeface="HP001" pitchFamily="34" charset="-93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14693" y="1742653"/>
            <a:ext cx="69048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Calibri" panose="020F0502020204030204" pitchFamily="34" charset="0"/>
              </a:rPr>
              <a:t>Người</a:t>
            </a:r>
            <a:r>
              <a:rPr lang="en-US" sz="35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Calibri" panose="020F0502020204030204" pitchFamily="34" charset="0"/>
              </a:rPr>
              <a:t>trí</a:t>
            </a:r>
            <a:r>
              <a:rPr lang="en-US" sz="35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Calibri" panose="020F0502020204030204" pitchFamily="34" charset="0"/>
              </a:rPr>
              <a:t>thức</a:t>
            </a:r>
            <a:r>
              <a:rPr lang="en-US" sz="35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Calibri" panose="020F0502020204030204" pitchFamily="34" charset="0"/>
              </a:rPr>
              <a:t>yêu</a:t>
            </a:r>
            <a:r>
              <a:rPr lang="en-US" sz="35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Calibri" panose="020F0502020204030204" pitchFamily="34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Calibri" panose="020F0502020204030204" pitchFamily="34" charset="0"/>
              </a:rPr>
              <a:t>nước</a:t>
            </a:r>
            <a:endParaRPr lang="en-US" sz="3500" b="1" dirty="0">
              <a:solidFill>
                <a:srgbClr val="FF0000"/>
              </a:solidFill>
              <a:latin typeface="HP001" pitchFamily="34" charset="-93"/>
              <a:ea typeface="HP001" pitchFamily="34" charset="-93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6000" y="3903964"/>
            <a:ext cx="45574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Năm </a:t>
            </a:r>
            <a:r>
              <a:rPr lang="vi-VN" sz="28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1948</a:t>
            </a:r>
            <a:r>
              <a:rPr lang="en-GB" sz="28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,</a:t>
            </a:r>
            <a:r>
              <a:rPr lang="vi-VN" sz="28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b</a:t>
            </a:r>
            <a:r>
              <a:rPr lang="vi-VN" sz="28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ác </a:t>
            </a:r>
            <a:r>
              <a:rPr lang="vi-VN" sz="2800" b="1" dirty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sĩ Đặng Văn Ngữ rời Nhật Bản về nước tham gia kháng chiến chống thực dân </a:t>
            </a:r>
            <a:r>
              <a:rPr lang="vi-VN" sz="28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Pháp</a:t>
            </a:r>
            <a:r>
              <a:rPr lang="en-GB" sz="28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" pitchFamily="34" charset="-93"/>
              <a:ea typeface="HP001" pitchFamily="34" charset="-93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12114" y="3903968"/>
            <a:ext cx="45574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Bác sĩ Đặng Văn Ngữ là người đã chế tạo ra thuốc chống sốt </a:t>
            </a:r>
            <a:r>
              <a:rPr lang="vi-VN" sz="28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rét</a:t>
            </a:r>
            <a:r>
              <a:rPr lang="en-GB" sz="2800" b="1" dirty="0" smtClean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" pitchFamily="34" charset="-93"/>
              <a:ea typeface="HP001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9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"/>
            <a:ext cx="12192000" cy="6857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781C96-16F6-4DFE-954F-2D1278FD12FE}"/>
              </a:ext>
            </a:extLst>
          </p:cNvPr>
          <p:cNvSpPr txBox="1"/>
          <p:nvPr/>
        </p:nvSpPr>
        <p:spPr>
          <a:xfrm>
            <a:off x="4705396" y="1886892"/>
            <a:ext cx="735597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Trò ch</a:t>
            </a:r>
            <a:r>
              <a:rPr lang="vi-VN" sz="7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7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</a:p>
          <a:p>
            <a:pPr algn="ctr"/>
            <a:r>
              <a:rPr lang="vi-VN" sz="6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 nghề nghiệp qua hoạt động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217" y="-60762"/>
            <a:ext cx="1846791" cy="184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=""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56" y="300275"/>
            <a:ext cx="1045029" cy="701681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78" y="1634461"/>
            <a:ext cx="751901" cy="50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22" y="3524752"/>
            <a:ext cx="3689350" cy="3127375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492" y="2826551"/>
            <a:ext cx="744855" cy="902335"/>
          </a:xfrm>
          <a:prstGeom prst="rect">
            <a:avLst/>
          </a:prstGeom>
        </p:spPr>
      </p:pic>
      <p:grpSp>
        <p:nvGrpSpPr>
          <p:cNvPr id="6" name="组合 31"/>
          <p:cNvGrpSpPr/>
          <p:nvPr/>
        </p:nvGrpSpPr>
        <p:grpSpPr>
          <a:xfrm>
            <a:off x="8415491" y="782793"/>
            <a:ext cx="1512570" cy="1823085"/>
            <a:chOff x="4378324" y="1762126"/>
            <a:chExt cx="1023937" cy="1233488"/>
          </a:xfrm>
        </p:grpSpPr>
        <p:sp>
          <p:nvSpPr>
            <p:cNvPr id="7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43" name="图片 1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384" y="4565620"/>
            <a:ext cx="2968655" cy="2516141"/>
          </a:xfrm>
          <a:prstGeom prst="rect">
            <a:avLst/>
          </a:prstGeom>
        </p:spPr>
      </p:pic>
      <p:pic>
        <p:nvPicPr>
          <p:cNvPr id="44" name="图片 2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927657" y="4550141"/>
            <a:ext cx="2879532" cy="244060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D7F0499-5D11-4F12-BF0B-4CB2734DB898}"/>
              </a:ext>
            </a:extLst>
          </p:cNvPr>
          <p:cNvSpPr txBox="1"/>
          <p:nvPr/>
        </p:nvSpPr>
        <p:spPr>
          <a:xfrm>
            <a:off x="684877" y="2700030"/>
            <a:ext cx="96832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 hoạt động và đoán nghề nghiệp. 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16">
            <a:extLst>
              <a:ext uri="{FF2B5EF4-FFF2-40B4-BE49-F238E27FC236}">
                <a16:creationId xmlns=""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71" y="239915"/>
            <a:ext cx="1723430" cy="938219"/>
          </a:xfrm>
          <a:prstGeom prst="rect">
            <a:avLst/>
          </a:prstGeom>
        </p:spPr>
      </p:pic>
      <p:pic>
        <p:nvPicPr>
          <p:cNvPr id="47" name="图片 14">
            <a:extLst>
              <a:ext uri="{FF2B5EF4-FFF2-40B4-BE49-F238E27FC236}">
                <a16:creationId xmlns=""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56" y="385070"/>
            <a:ext cx="964941" cy="647906"/>
          </a:xfrm>
          <a:prstGeom prst="rect">
            <a:avLst/>
          </a:prstGeom>
        </p:spPr>
      </p:pic>
      <p:grpSp>
        <p:nvGrpSpPr>
          <p:cNvPr id="48" name="组合 31"/>
          <p:cNvGrpSpPr/>
          <p:nvPr/>
        </p:nvGrpSpPr>
        <p:grpSpPr>
          <a:xfrm>
            <a:off x="3068429" y="918879"/>
            <a:ext cx="1307629" cy="1709099"/>
            <a:chOff x="4378324" y="1762126"/>
            <a:chExt cx="1023937" cy="1233488"/>
          </a:xfrm>
        </p:grpSpPr>
        <p:sp>
          <p:nvSpPr>
            <p:cNvPr id="49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69298" y="5340809"/>
            <a:ext cx="4242151" cy="1177231"/>
          </a:xfrm>
          <a:prstGeom prst="rect">
            <a:avLst/>
          </a:prstGeom>
          <a:noFill/>
        </p:spPr>
        <p:txBody>
          <a:bodyPr wrap="none" lIns="68562" tIns="34283" rIns="68562" bIns="342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17017">
              <a:defRPr/>
            </a:pPr>
            <a:r>
              <a:rPr lang="en-US" sz="6600" b="1" dirty="0" err="1" smtClean="0">
                <a:ln/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Nông</a:t>
            </a:r>
            <a:r>
              <a:rPr lang="en-US" sz="7200" b="1" dirty="0" smtClean="0">
                <a:ln/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 </a:t>
            </a:r>
            <a:r>
              <a:rPr lang="en-US" sz="7200" b="1" dirty="0" err="1" smtClean="0">
                <a:ln/>
                <a:solidFill>
                  <a:srgbClr val="FF0000"/>
                </a:solidFill>
                <a:latin typeface="HP001" pitchFamily="34" charset="-93"/>
                <a:ea typeface="HP001" pitchFamily="34" charset="-93"/>
              </a:rPr>
              <a:t>dân</a:t>
            </a:r>
            <a:endParaRPr lang="en-US" sz="7200" b="1" dirty="0">
              <a:ln/>
              <a:solidFill>
                <a:srgbClr val="FF0000"/>
              </a:solidFill>
              <a:latin typeface="HP001" pitchFamily="34" charset="-93"/>
              <a:ea typeface="HP001" pitchFamily="34" charset="-93"/>
            </a:endParaRPr>
          </a:p>
        </p:txBody>
      </p:sp>
      <p:pic>
        <p:nvPicPr>
          <p:cNvPr id="3076" name="Picture 4" descr="C:\Users\nguye\Desktop\hình động\[hanhtrangso.nxbgd.vn] Hoạt động Sáng tạo_ GIF - 9_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3" y="213361"/>
            <a:ext cx="11760728" cy="47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6">
            <a:extLst>
              <a:ext uri="{FF2B5EF4-FFF2-40B4-BE49-F238E27FC236}">
                <a16:creationId xmlns=""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71" y="239915"/>
            <a:ext cx="1723430" cy="938219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=""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65" y="239915"/>
            <a:ext cx="964941" cy="64790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12632" y="5341257"/>
            <a:ext cx="617774" cy="6018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smtClean="0">
                <a:solidFill>
                  <a:schemeClr val="tx1"/>
                </a:solidFill>
              </a:rPr>
              <a:t>1</a:t>
            </a:r>
            <a:endParaRPr lang="en-US" sz="4400" b="1">
              <a:solidFill>
                <a:schemeClr val="tx1"/>
              </a:solidFill>
            </a:endParaRPr>
          </a:p>
        </p:txBody>
      </p:sp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98" y="991895"/>
            <a:ext cx="964941" cy="6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1|4.5|5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C7F6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0C7F6"/>
      </a:hlink>
      <a:folHlink>
        <a:srgbClr val="BFBFBF"/>
      </a:folHlink>
    </a:clrScheme>
    <a:fontScheme name="fn3k5n5n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218</Words>
  <Application>Microsoft Office PowerPoint</Application>
  <PresentationFormat>Custom</PresentationFormat>
  <Paragraphs>44</Paragraphs>
  <Slides>16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主题​​</vt:lpstr>
      <vt:lpstr>千图网海量PPT模板www.58pic.com​​</vt:lpstr>
      <vt:lpstr>1_Office 主题​​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Tài Ngô Tấn</dc:creator>
  <dc:description>www.051661.com</dc:description>
  <cp:lastModifiedBy>Lenovo</cp:lastModifiedBy>
  <cp:revision>111</cp:revision>
  <dcterms:created xsi:type="dcterms:W3CDTF">2017-08-26T10:15:00Z</dcterms:created>
  <dcterms:modified xsi:type="dcterms:W3CDTF">2022-01-12T06:18:27Z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0A32189A53C64684B6C27C1FF8CF2E64</vt:lpwstr>
  </property>
</Properties>
</file>